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 id="871" r:id="rId15"/>
    <p:sldId id="872" r:id="rId1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notesMaster" Target="notesMasters/notesMaster1.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3</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4233120"/>
            <a:ext cx="11485848" cy="2238241"/>
          </a:xfrm>
        </p:spPr>
        <p:txBody>
          <a:bodyPr/>
          <a:lstStyle/>
          <a:p>
            <a:pPr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 is also research showing that houseplants can clean the air around them by removing some harmful gases”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可知，室内植物可以通过去除一些有害气体来清洁周围的空气。</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清洁</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，是动词，且单词位于句首，首字母应大写。故填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rotWithShape="1">
          <a:blip r:embed="rId1">
            <a:clrChange>
              <a:clrFrom>
                <a:srgbClr val="FFFFFF"/>
              </a:clrFrom>
              <a:clrTo>
                <a:srgbClr val="FFFFFF">
                  <a:alpha val="0"/>
                </a:srgbClr>
              </a:clrTo>
            </a:clrChange>
          </a:blip>
          <a:srcRect t="42321"/>
          <a:stretch>
            <a:fillRect/>
          </a:stretch>
        </p:blipFill>
        <p:spPr>
          <a:xfrm>
            <a:off x="1414686" y="733875"/>
            <a:ext cx="9164684" cy="3631229"/>
          </a:xfrm>
          <a:prstGeom prst="rect">
            <a:avLst/>
          </a:prstGeom>
        </p:spPr>
      </p:pic>
      <p:sp>
        <p:nvSpPr>
          <p:cNvPr id="5" name="矩形 4"/>
          <p:cNvSpPr/>
          <p:nvPr/>
        </p:nvSpPr>
        <p:spPr>
          <a:xfrm>
            <a:off x="694606" y="2789761"/>
            <a:ext cx="954107" cy="461665"/>
          </a:xfrm>
          <a:prstGeom prst="rect">
            <a:avLst/>
          </a:prstGeom>
        </p:spPr>
        <p:txBody>
          <a:bodyPr wrap="none">
            <a:spAutoFit/>
          </a:bodyPr>
          <a:lstStyle/>
          <a:p>
            <a:r>
              <a:rPr lang="en-US" altLang="zh-CN" sz="2400" dirty="0"/>
              <a:t>Clean</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4233120"/>
            <a:ext cx="11485848" cy="1130246"/>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rPr>
              <a:t>“Plants catch and hold tiny polluted materials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可知，植物能够捕捉并保留微小的污染物质。故填</a:t>
            </a:r>
            <a:r>
              <a:rPr lang="en-US" altLang="zh-CN" b="1">
                <a:solidFill>
                  <a:srgbClr val="FF0000"/>
                </a:solidFill>
                <a:latin typeface="Times New Roman" panose="02020603050405020304" pitchFamily="18" charset="0"/>
                <a:ea typeface="宋体" panose="02010600030101010101" pitchFamily="2" charset="-122"/>
              </a:rPr>
              <a:t>polluted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rotWithShape="1">
          <a:blip r:embed="rId1">
            <a:clrChange>
              <a:clrFrom>
                <a:srgbClr val="FFFFFF"/>
              </a:clrFrom>
              <a:clrTo>
                <a:srgbClr val="FFFFFF">
                  <a:alpha val="0"/>
                </a:srgbClr>
              </a:clrTo>
            </a:clrChange>
          </a:blip>
          <a:srcRect t="42321"/>
          <a:stretch>
            <a:fillRect/>
          </a:stretch>
        </p:blipFill>
        <p:spPr>
          <a:xfrm>
            <a:off x="1414686" y="733875"/>
            <a:ext cx="9164684" cy="3631229"/>
          </a:xfrm>
          <a:prstGeom prst="rect">
            <a:avLst/>
          </a:prstGeom>
        </p:spPr>
      </p:pic>
      <p:sp>
        <p:nvSpPr>
          <p:cNvPr id="5" name="矩形 4"/>
          <p:cNvSpPr/>
          <p:nvPr/>
        </p:nvSpPr>
        <p:spPr>
          <a:xfrm>
            <a:off x="3862958" y="3200944"/>
            <a:ext cx="1261884" cy="461665"/>
          </a:xfrm>
          <a:prstGeom prst="rect">
            <a:avLst/>
          </a:prstGeom>
        </p:spPr>
        <p:txBody>
          <a:bodyPr wrap="none">
            <a:spAutoFit/>
          </a:bodyPr>
          <a:lstStyle/>
          <a:p>
            <a:r>
              <a:rPr lang="en-US" altLang="zh-CN" sz="2400" dirty="0"/>
              <a:t>polluted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4233120"/>
            <a:ext cx="11485848" cy="1130246"/>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can get plants from supermarkets,garden centres or online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可知，我们可以从超市、园艺中心或网上得到植物。故填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rotWithShape="1">
          <a:blip r:embed="rId1">
            <a:clrChange>
              <a:clrFrom>
                <a:srgbClr val="FFFFFF"/>
              </a:clrFrom>
              <a:clrTo>
                <a:srgbClr val="FFFFFF">
                  <a:alpha val="0"/>
                </a:srgbClr>
              </a:clrTo>
            </a:clrChange>
          </a:blip>
          <a:srcRect t="42321"/>
          <a:stretch>
            <a:fillRect/>
          </a:stretch>
        </p:blipFill>
        <p:spPr>
          <a:xfrm>
            <a:off x="1414686" y="733875"/>
            <a:ext cx="9164684" cy="3631229"/>
          </a:xfrm>
          <a:prstGeom prst="rect">
            <a:avLst/>
          </a:prstGeom>
        </p:spPr>
      </p:pic>
      <p:sp>
        <p:nvSpPr>
          <p:cNvPr id="5" name="矩形 4"/>
          <p:cNvSpPr/>
          <p:nvPr/>
        </p:nvSpPr>
        <p:spPr>
          <a:xfrm>
            <a:off x="7823398" y="1916832"/>
            <a:ext cx="577402" cy="461665"/>
          </a:xfrm>
          <a:prstGeom prst="rect">
            <a:avLst/>
          </a:prstGeom>
        </p:spPr>
        <p:txBody>
          <a:bodyPr wrap="none">
            <a:spAutoFit/>
          </a:bodyPr>
          <a:lstStyle/>
          <a:p>
            <a:r>
              <a:rPr lang="en-US" altLang="zh-CN" sz="2400" dirty="0"/>
              <a:t>get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4233120"/>
            <a:ext cx="11485848" cy="2238241"/>
          </a:xfrm>
        </p:spPr>
        <p:txBody>
          <a:bodyPr/>
          <a:lstStyle/>
          <a:p>
            <a:pPr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rPr>
              <a:t>“Younger plants are often cheaper than fully grown ones</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可知，幼苗往往比成年植物便宜；反之，成年植物比幼苗更昂贵。</a:t>
            </a:r>
            <a:r>
              <a:rPr lang="en-US" altLang="zh-CN" b="1" dirty="0">
                <a:solidFill>
                  <a:srgbClr val="FF0000"/>
                </a:solidFill>
                <a:latin typeface="Times New Roman" panose="02020603050405020304" pitchFamily="18" charset="0"/>
                <a:ea typeface="宋体" panose="02010600030101010101" pitchFamily="2" charset="-122"/>
              </a:rPr>
              <a:t>expensive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昂贵的</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，是形容词；结合</a:t>
            </a:r>
            <a:r>
              <a:rPr lang="en-US" altLang="zh-CN" b="1" dirty="0">
                <a:solidFill>
                  <a:srgbClr val="FF0000"/>
                </a:solidFill>
                <a:latin typeface="Times New Roman" panose="02020603050405020304" pitchFamily="18" charset="0"/>
                <a:ea typeface="宋体" panose="02010600030101010101" pitchFamily="2" charset="-122"/>
              </a:rPr>
              <a:t>“than”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可知，此处应填形容词比较级，空前有</a:t>
            </a:r>
            <a:r>
              <a:rPr lang="en-US" altLang="zh-CN" b="1" dirty="0">
                <a:solidFill>
                  <a:srgbClr val="FF0000"/>
                </a:solidFill>
                <a:latin typeface="Times New Roman" panose="02020603050405020304" pitchFamily="18" charset="0"/>
                <a:ea typeface="宋体" panose="02010600030101010101" pitchFamily="2" charset="-122"/>
              </a:rPr>
              <a:t>more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修饰，应用形容词原形。故填</a:t>
            </a:r>
            <a:r>
              <a:rPr lang="en-US" altLang="zh-CN" b="1" dirty="0">
                <a:solidFill>
                  <a:srgbClr val="FF0000"/>
                </a:solidFill>
                <a:latin typeface="Times New Roman" panose="02020603050405020304" pitchFamily="18" charset="0"/>
                <a:ea typeface="宋体" panose="02010600030101010101" pitchFamily="2" charset="-122"/>
              </a:rPr>
              <a:t>expensive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rotWithShape="1">
          <a:blip r:embed="rId1">
            <a:clrChange>
              <a:clrFrom>
                <a:srgbClr val="FFFFFF"/>
              </a:clrFrom>
              <a:clrTo>
                <a:srgbClr val="FFFFFF">
                  <a:alpha val="0"/>
                </a:srgbClr>
              </a:clrTo>
            </a:clrChange>
          </a:blip>
          <a:srcRect t="42321"/>
          <a:stretch>
            <a:fillRect/>
          </a:stretch>
        </p:blipFill>
        <p:spPr>
          <a:xfrm>
            <a:off x="1414686" y="733875"/>
            <a:ext cx="9164684" cy="3631229"/>
          </a:xfrm>
          <a:prstGeom prst="rect">
            <a:avLst/>
          </a:prstGeom>
        </p:spPr>
      </p:pic>
      <p:sp>
        <p:nvSpPr>
          <p:cNvPr id="5" name="矩形 4"/>
          <p:cNvSpPr/>
          <p:nvPr/>
        </p:nvSpPr>
        <p:spPr>
          <a:xfrm>
            <a:off x="10397266" y="3140968"/>
            <a:ext cx="1449436" cy="461665"/>
          </a:xfrm>
          <a:prstGeom prst="rect">
            <a:avLst/>
          </a:prstGeom>
        </p:spPr>
        <p:txBody>
          <a:bodyPr wrap="none">
            <a:spAutoFit/>
          </a:bodyPr>
          <a:lstStyle/>
          <a:p>
            <a:r>
              <a:rPr lang="en-US" altLang="zh-CN" sz="2400" dirty="0"/>
              <a:t>expensive</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4233120"/>
            <a:ext cx="11485848" cy="1130246"/>
          </a:xfrm>
        </p:spPr>
        <p:txBody>
          <a:bodyPr/>
          <a:lstStyle/>
          <a:p>
            <a:pPr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“Caring for them is always full of joy</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可知，关心它们总是充满喜悦。</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be full of</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充满</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，可替换为</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be filled with</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充满</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rotWithShape="1">
          <a:blip r:embed="rId1">
            <a:clrChange>
              <a:clrFrom>
                <a:srgbClr val="FFFFFF"/>
              </a:clrFrom>
              <a:clrTo>
                <a:srgbClr val="FFFFFF">
                  <a:alpha val="0"/>
                </a:srgbClr>
              </a:clrTo>
            </a:clrChange>
          </a:blip>
          <a:srcRect t="42321"/>
          <a:stretch>
            <a:fillRect/>
          </a:stretch>
        </p:blipFill>
        <p:spPr>
          <a:xfrm>
            <a:off x="1414686" y="733875"/>
            <a:ext cx="9164684" cy="3631229"/>
          </a:xfrm>
          <a:prstGeom prst="rect">
            <a:avLst/>
          </a:prstGeom>
        </p:spPr>
      </p:pic>
      <p:sp>
        <p:nvSpPr>
          <p:cNvPr id="5" name="矩形 4"/>
          <p:cNvSpPr/>
          <p:nvPr/>
        </p:nvSpPr>
        <p:spPr>
          <a:xfrm>
            <a:off x="6467278" y="3747575"/>
            <a:ext cx="766557" cy="461665"/>
          </a:xfrm>
          <a:prstGeom prst="rect">
            <a:avLst/>
          </a:prstGeom>
        </p:spPr>
        <p:txBody>
          <a:bodyPr wrap="none">
            <a:spAutoFit/>
          </a:bodyPr>
          <a:lstStyle/>
          <a:p>
            <a:r>
              <a:rPr lang="en-US" altLang="zh-CN" sz="2400" dirty="0"/>
              <a:t>with</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24807"/>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介绍了什么是室内植物</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为什么室内植物对我们有益以及如何选择室内植物。</a:t>
            </a:r>
            <a:endParaRPr lang="zh-CN" altLang="en-US" dirty="0"/>
          </a:p>
        </p:txBody>
      </p:sp>
      <p:pic>
        <p:nvPicPr>
          <p:cNvPr id="3" name="语篇导航-DA.eps" descr="id:2147486385;FounderCES"/>
          <p:cNvPicPr/>
          <p:nvPr/>
        </p:nvPicPr>
        <p:blipFill>
          <a:blip r:embed="rId1"/>
          <a:stretch>
            <a:fillRect/>
          </a:stretch>
        </p:blipFill>
        <p:spPr>
          <a:xfrm>
            <a:off x="577736" y="2708920"/>
            <a:ext cx="1917070" cy="468115"/>
          </a:xfrm>
          <a:prstGeom prst="rect">
            <a:avLst/>
          </a:prstGeom>
        </p:spPr>
      </p:pic>
      <p:pic>
        <p:nvPicPr>
          <p:cNvPr id="5" name="图片 4"/>
          <p:cNvPicPr>
            <a:picLocks noChangeAspect="1"/>
          </p:cNvPicPr>
          <p:nvPr/>
        </p:nvPicPr>
        <p:blipFill>
          <a:blip r:embed="rId2"/>
          <a:stretch>
            <a:fillRect/>
          </a:stretch>
        </p:blipFill>
        <p:spPr>
          <a:xfrm>
            <a:off x="734722" y="1268760"/>
            <a:ext cx="10720968" cy="120436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3680"/>
            <a:ext cx="11485848" cy="3415030"/>
          </a:xfrm>
        </p:spPr>
        <p:txBody>
          <a:bodyPr/>
          <a:lstStyle/>
          <a:p>
            <a:pPr indent="609600" hangingPunct="0">
              <a:spcAft>
                <a:spcPts val="0"/>
              </a:spcAft>
              <a:tabLst>
                <a:tab pos="4050665" algn="l"/>
                <a:tab pos="7021195" algn="l"/>
                <a:tab pos="963168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阅读下面短文，根据短文内容，完成表格中所缺的信息。每空一词。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ctr" hangingPunct="0">
              <a:spcAft>
                <a:spcPts val="0"/>
              </a:spcAft>
              <a:tabLst>
                <a:tab pos="4050665" algn="l"/>
                <a:tab pos="7021195" algn="l"/>
                <a:tab pos="963168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Indoors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Indoor plants seem to just sit around without doing much, but in many ways they are the silent heroes of homes. Not only do they look beautiful, but they can lift our health in body and mind by making us feel good and taking away stress. What’s more, indoor plants are easy to look after and are not very expensive.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15613" y="764704"/>
            <a:ext cx="3759186" cy="524332"/>
          </a:xfrm>
          <a:prstGeom prst="rect">
            <a:avLst/>
          </a:prstGeom>
        </p:spPr>
      </p:pic>
      <p:pic>
        <p:nvPicPr>
          <p:cNvPr id="4" name="cx24.jpg" descr="id:2147505710;FounderCES"/>
          <p:cNvPicPr/>
          <p:nvPr/>
        </p:nvPicPr>
        <p:blipFill>
          <a:blip r:embed="rId2"/>
          <a:stretch>
            <a:fillRect/>
          </a:stretch>
        </p:blipFill>
        <p:spPr>
          <a:xfrm>
            <a:off x="5375126" y="4799876"/>
            <a:ext cx="1692685" cy="180809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3162"/>
            <a:ext cx="11485848" cy="2861310"/>
          </a:xfrm>
        </p:spPr>
        <p:txBody>
          <a:bodyPr/>
          <a:lstStyle/>
          <a:p>
            <a:pPr indent="612140" hangingPunct="0">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indoor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Indoor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plants, also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known 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houseplants,are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plants that like to grow indoors. Many of these kinds are not used to growing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outside,especially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winter, 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grow better inside because of the warmer condition. There are many kinds of indoor plants around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us,such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peace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lilies,spider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plants and succulents.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69385"/>
          </a:xfrm>
        </p:spPr>
        <p:txBody>
          <a:bodyPr/>
          <a:lstStyle/>
          <a:p>
            <a:pPr indent="612140" hangingPunct="0">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indoor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many advantages about growing plants indoors. Plants around houses can improve our feelings. Studies have supported this and found that indoor plants can improve 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creativity,focus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memory. There is also research showing that houseplants can clean the air around them by removing some harmful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gases,such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HCHO.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Tijana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Blanusa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“Plants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catch and hold tiny polluted materials. They remove some harmful chemicals from cooking or painting. Peace lilies and devil’s ivy are the best.”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8806"/>
            <a:ext cx="11485848" cy="2861310"/>
          </a:xfrm>
        </p:spPr>
        <p:txBody>
          <a:bodyPr/>
          <a:lstStyle/>
          <a:p>
            <a:pPr indent="612140" hangingPunct="0">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choose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indoor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get plants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supermarkets,garden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online. Younger plants are often cheaper than fully grown ones. Caring for them is always full of joy. You water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them,talk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see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grow up... Learning about the habits of each plant can bring a new interest and attention into our lives and help to connect our homes with nature.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70662" y="49411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 only do they look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beautiful,but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they can lift our health in body and mind by making us feel good and taking away stress”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可知，室内植物可以通过愉悦心情和消除压力来改善我们的身心健康。故填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health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rotWithShape="1">
          <a:blip r:embed="rId1">
            <a:clrChange>
              <a:clrFrom>
                <a:srgbClr val="FFFFFF"/>
              </a:clrFrom>
              <a:clrTo>
                <a:srgbClr val="FFFFFF">
                  <a:alpha val="0"/>
                </a:srgbClr>
              </a:clrTo>
            </a:clrChange>
          </a:blip>
          <a:srcRect b="46242"/>
          <a:stretch>
            <a:fillRect/>
          </a:stretch>
        </p:blipFill>
        <p:spPr>
          <a:xfrm>
            <a:off x="1414686" y="476672"/>
            <a:ext cx="9164684" cy="3384376"/>
          </a:xfrm>
          <a:prstGeom prst="rect">
            <a:avLst/>
          </a:prstGeom>
        </p:spPr>
      </p:pic>
      <p:sp>
        <p:nvSpPr>
          <p:cNvPr id="3" name="矩形 2"/>
          <p:cNvSpPr/>
          <p:nvPr/>
        </p:nvSpPr>
        <p:spPr>
          <a:xfrm>
            <a:off x="2278782" y="1196751"/>
            <a:ext cx="885179" cy="461665"/>
          </a:xfrm>
          <a:prstGeom prst="rect">
            <a:avLst/>
          </a:prstGeom>
        </p:spPr>
        <p:txBody>
          <a:bodyPr wrap="none">
            <a:spAutoFit/>
          </a:bodyPr>
          <a:lstStyle/>
          <a:p>
            <a:r>
              <a:rPr lang="en-US" altLang="zh-CN" sz="2400" dirty="0"/>
              <a:t>silent</a:t>
            </a:r>
            <a:endParaRPr lang="zh-CN" altLang="en-US" dirty="0"/>
          </a:p>
        </p:txBody>
      </p:sp>
      <p:sp>
        <p:nvSpPr>
          <p:cNvPr id="5" name="内容占位符 1"/>
          <p:cNvSpPr>
            <a:spLocks noGrp="1"/>
          </p:cNvSpPr>
          <p:nvPr>
            <p:ph idx="1"/>
          </p:nvPr>
        </p:nvSpPr>
        <p:spPr>
          <a:xfrm>
            <a:off x="360854" y="3861048"/>
            <a:ext cx="11485848" cy="1200329"/>
          </a:xfrm>
        </p:spPr>
        <p:txBody>
          <a:bodyPr/>
          <a:lstStyle/>
          <a:p>
            <a:pPr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in many ways they are the silent heroes of homes”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可知，室内植物是家里沉默的英雄。故填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silent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986276" y="1556791"/>
            <a:ext cx="1005403" cy="461665"/>
          </a:xfrm>
          <a:prstGeom prst="rect">
            <a:avLst/>
          </a:prstGeom>
        </p:spPr>
        <p:txBody>
          <a:bodyPr wrap="none">
            <a:spAutoFit/>
          </a:bodyPr>
          <a:lstStyle/>
          <a:p>
            <a:r>
              <a:rPr lang="en-US" altLang="zh-CN" sz="2400" dirty="0"/>
              <a:t>health</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70662" y="49411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rPr>
              <a:t>“Many of these kinds are not used to growing </a:t>
            </a:r>
            <a:r>
              <a:rPr lang="en-US" altLang="zh-CN" b="1" dirty="0" err="1">
                <a:solidFill>
                  <a:srgbClr val="FF0000"/>
                </a:solidFill>
                <a:latin typeface="Times New Roman" panose="02020603050405020304" pitchFamily="18" charset="0"/>
                <a:ea typeface="宋体" panose="02010600030101010101" pitchFamily="2" charset="-122"/>
              </a:rPr>
              <a:t>outside,especially</a:t>
            </a:r>
            <a:r>
              <a:rPr lang="en-US" altLang="zh-CN" b="1" dirty="0">
                <a:solidFill>
                  <a:srgbClr val="FF0000"/>
                </a:solidFill>
                <a:latin typeface="Times New Roman" panose="02020603050405020304" pitchFamily="18" charset="0"/>
                <a:ea typeface="宋体" panose="02010600030101010101" pitchFamily="2" charset="-122"/>
              </a:rPr>
              <a:t> in </a:t>
            </a:r>
            <a:r>
              <a:rPr lang="en-US" altLang="zh-CN" b="1" dirty="0" err="1">
                <a:solidFill>
                  <a:srgbClr val="FF0000"/>
                </a:solidFill>
                <a:latin typeface="Times New Roman" panose="02020603050405020304" pitchFamily="18" charset="0"/>
                <a:ea typeface="宋体" panose="02010600030101010101" pitchFamily="2" charset="-122"/>
              </a:rPr>
              <a:t>winter,they</a:t>
            </a:r>
            <a:r>
              <a:rPr lang="en-US" altLang="zh-CN" b="1" dirty="0">
                <a:solidFill>
                  <a:srgbClr val="FF0000"/>
                </a:solidFill>
                <a:latin typeface="Times New Roman" panose="02020603050405020304" pitchFamily="18" charset="0"/>
                <a:ea typeface="宋体" panose="02010600030101010101" pitchFamily="2" charset="-122"/>
              </a:rPr>
              <a:t> grow better inside because of the warmer condition</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可知，室内植物在室内生长得更好，尤其是在冬季。故填</a:t>
            </a:r>
            <a:r>
              <a:rPr lang="en-US" altLang="zh-CN" b="1" dirty="0">
                <a:solidFill>
                  <a:srgbClr val="FF0000"/>
                </a:solidFill>
                <a:latin typeface="Times New Roman" panose="02020603050405020304" pitchFamily="18" charset="0"/>
                <a:ea typeface="宋体" panose="02010600030101010101" pitchFamily="2" charset="-122"/>
              </a:rPr>
              <a:t>winter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rotWithShape="1">
          <a:blip r:embed="rId1">
            <a:clrChange>
              <a:clrFrom>
                <a:srgbClr val="FFFFFF"/>
              </a:clrFrom>
              <a:clrTo>
                <a:srgbClr val="FFFFFF">
                  <a:alpha val="0"/>
                </a:srgbClr>
              </a:clrTo>
            </a:clrChange>
          </a:blip>
          <a:srcRect b="46242"/>
          <a:stretch>
            <a:fillRect/>
          </a:stretch>
        </p:blipFill>
        <p:spPr>
          <a:xfrm>
            <a:off x="1414686" y="476672"/>
            <a:ext cx="9164684" cy="3384376"/>
          </a:xfrm>
          <a:prstGeom prst="rect">
            <a:avLst/>
          </a:prstGeom>
        </p:spPr>
      </p:pic>
      <p:sp>
        <p:nvSpPr>
          <p:cNvPr id="3" name="矩形 2"/>
          <p:cNvSpPr/>
          <p:nvPr/>
        </p:nvSpPr>
        <p:spPr>
          <a:xfrm>
            <a:off x="9393307" y="908720"/>
            <a:ext cx="1819729" cy="461665"/>
          </a:xfrm>
          <a:prstGeom prst="rect">
            <a:avLst/>
          </a:prstGeom>
        </p:spPr>
        <p:txBody>
          <a:bodyPr wrap="none">
            <a:spAutoFit/>
          </a:bodyPr>
          <a:lstStyle/>
          <a:p>
            <a:r>
              <a:rPr lang="zh-CN" altLang="zh-CN" sz="2400" dirty="0">
                <a:ea typeface="Times New Roman" panose="02020603050405020304" pitchFamily="18" charset="0"/>
              </a:rPr>
              <a:t> </a:t>
            </a:r>
            <a:r>
              <a:rPr lang="en-US" altLang="zh-CN" sz="2400" dirty="0">
                <a:ea typeface="Times New Roman" panose="02020603050405020304" pitchFamily="18" charset="0"/>
              </a:rPr>
              <a:t>houseplants</a:t>
            </a:r>
            <a:endParaRPr lang="zh-CN" altLang="en-US" dirty="0"/>
          </a:p>
        </p:txBody>
      </p:sp>
      <p:sp>
        <p:nvSpPr>
          <p:cNvPr id="5" name="内容占位符 1"/>
          <p:cNvSpPr>
            <a:spLocks noGrp="1"/>
          </p:cNvSpPr>
          <p:nvPr>
            <p:ph idx="1"/>
          </p:nvPr>
        </p:nvSpPr>
        <p:spPr>
          <a:xfrm>
            <a:off x="360854" y="3861048"/>
            <a:ext cx="11485848" cy="1200329"/>
          </a:xfrm>
        </p:spPr>
        <p:txBody>
          <a:bodyPr/>
          <a:lstStyle/>
          <a:p>
            <a:pPr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rPr>
              <a:t>“Indoor </a:t>
            </a:r>
            <a:r>
              <a:rPr lang="en-US" altLang="zh-CN" b="1" dirty="0" err="1">
                <a:solidFill>
                  <a:srgbClr val="FF0000"/>
                </a:solidFill>
                <a:latin typeface="Times New Roman" panose="02020603050405020304" pitchFamily="18" charset="0"/>
                <a:ea typeface="宋体" panose="02010600030101010101" pitchFamily="2" charset="-122"/>
              </a:rPr>
              <a:t>plants,also</a:t>
            </a:r>
            <a:r>
              <a:rPr lang="en-US" altLang="zh-CN" b="1" dirty="0">
                <a:solidFill>
                  <a:srgbClr val="FF0000"/>
                </a:solidFill>
                <a:latin typeface="Times New Roman" panose="02020603050405020304" pitchFamily="18" charset="0"/>
                <a:ea typeface="宋体" panose="02010600030101010101" pitchFamily="2" charset="-122"/>
              </a:rPr>
              <a:t> known as houseplants”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可知，它们也被称为</a:t>
            </a:r>
            <a:r>
              <a:rPr lang="en-US" altLang="zh-CN" b="1" dirty="0">
                <a:solidFill>
                  <a:srgbClr val="FF0000"/>
                </a:solidFill>
                <a:latin typeface="Times New Roman" panose="02020603050405020304" pitchFamily="18" charset="0"/>
                <a:ea typeface="宋体" panose="02010600030101010101" pitchFamily="2" charset="-122"/>
              </a:rPr>
              <a:t>houseplants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室内植物</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houseplants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354240" y="1711913"/>
            <a:ext cx="1039067" cy="461665"/>
          </a:xfrm>
          <a:prstGeom prst="rect">
            <a:avLst/>
          </a:prstGeom>
        </p:spPr>
        <p:txBody>
          <a:bodyPr wrap="none">
            <a:spAutoFit/>
          </a:bodyPr>
          <a:lstStyle/>
          <a:p>
            <a:r>
              <a:rPr lang="en-US" altLang="zh-CN" sz="2400" dirty="0"/>
              <a:t>winter</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4316903"/>
            <a:ext cx="11485848" cy="1130246"/>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“Why are indoor plants good for us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可知，该部分介绍了为什么室内植物对我们有益，且单词位于句首，首字母应大写。故填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rotWithShape="1">
          <a:blip r:embed="rId1">
            <a:clrChange>
              <a:clrFrom>
                <a:srgbClr val="FFFFFF"/>
              </a:clrFrom>
              <a:clrTo>
                <a:srgbClr val="FFFFFF">
                  <a:alpha val="0"/>
                </a:srgbClr>
              </a:clrTo>
            </a:clrChange>
          </a:blip>
          <a:srcRect t="42321"/>
          <a:stretch>
            <a:fillRect/>
          </a:stretch>
        </p:blipFill>
        <p:spPr>
          <a:xfrm>
            <a:off x="1414686" y="733875"/>
            <a:ext cx="9164684" cy="3631229"/>
          </a:xfrm>
          <a:prstGeom prst="rect">
            <a:avLst/>
          </a:prstGeom>
        </p:spPr>
      </p:pic>
      <p:sp>
        <p:nvSpPr>
          <p:cNvPr id="5" name="矩形 4"/>
          <p:cNvSpPr/>
          <p:nvPr/>
        </p:nvSpPr>
        <p:spPr>
          <a:xfrm>
            <a:off x="766614" y="1646685"/>
            <a:ext cx="817853" cy="461665"/>
          </a:xfrm>
          <a:prstGeom prst="rect">
            <a:avLst/>
          </a:prstGeom>
        </p:spPr>
        <p:txBody>
          <a:bodyPr wrap="none">
            <a:spAutoFit/>
          </a:bodyPr>
          <a:lstStyle/>
          <a:p>
            <a:r>
              <a:rPr lang="en-US" altLang="zh-CN" sz="2400" dirty="0"/>
              <a:t>Why</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2995</Words>
  <Application>WPS 演示</Application>
  <PresentationFormat>自定义</PresentationFormat>
  <Paragraphs>59</Paragraphs>
  <Slides>14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14</vt:i4>
      </vt:variant>
    </vt:vector>
  </HeadingPairs>
  <TitlesOfParts>
    <vt:vector size="24"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459</cp:revision>
  <dcterms:created xsi:type="dcterms:W3CDTF">2020-11-06T05:24:00Z</dcterms:created>
  <dcterms:modified xsi:type="dcterms:W3CDTF">2025-09-18T03:03:00Z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